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72" r:id="rId4"/>
    <p:sldId id="427" r:id="rId5"/>
    <p:sldId id="470" r:id="rId6"/>
    <p:sldId id="429" r:id="rId7"/>
    <p:sldId id="473" r:id="rId8"/>
    <p:sldId id="428" r:id="rId9"/>
    <p:sldId id="471" r:id="rId10"/>
    <p:sldId id="434" r:id="rId1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Orly's Font 2" panose="020B0604020202020204" charset="0"/>
      <p:regular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72" y="-90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42900" y="4057650"/>
            <a:ext cx="77724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write a number in words?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17410" name="Picture 2" descr="https://lh3.googleusercontent.com/Ne_7UlEpCvqcPuDJYVPhWaon3s5ouCXMMw7PujL06oNqkvWrPkoXl-b6OgmdyiWV2JN7Ke4k_JcxqG9taU8e17M5enZJnWAUFCMc2Gd2c44ocTspq0_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274706">
            <a:off x="2857500" y="2000250"/>
            <a:ext cx="1714500" cy="169237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571500" y="514350"/>
            <a:ext cx="7086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grasshopper hopped 49 times.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6" name="Picture 5" descr="Zim 1.png"/>
          <p:cNvPicPr>
            <a:picLocks noChangeAspect="1"/>
          </p:cNvPicPr>
          <p:nvPr/>
        </p:nvPicPr>
        <p:blipFill>
          <a:blip r:embed="rId4" cstate="print"/>
          <a:srcRect l="38750" r="40000" b="3311"/>
          <a:stretch>
            <a:fillRect/>
          </a:stretch>
        </p:blipFill>
        <p:spPr>
          <a:xfrm>
            <a:off x="7543800" y="628650"/>
            <a:ext cx="1390286" cy="3556600"/>
          </a:xfrm>
          <a:prstGeom prst="rect">
            <a:avLst/>
          </a:prstGeom>
        </p:spPr>
      </p:pic>
      <p:sp>
        <p:nvSpPr>
          <p:cNvPr id="7" name="Oval Callout 6"/>
          <p:cNvSpPr/>
          <p:nvPr/>
        </p:nvSpPr>
        <p:spPr>
          <a:xfrm flipH="1" flipV="1">
            <a:off x="5143500" y="1771650"/>
            <a:ext cx="2353709" cy="16002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57800" y="1923251"/>
            <a:ext cx="21717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But wait! I want to write that number  in a story.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5 0.07987 C -0.04271 -0.10545 -0.09167 -0.29047 -0.13125 -0.29417 C -0.17083 -0.29756 -0.21458 -0.00123 -0.23125 0.05767 " pathEditMode="relative" rAng="0" ptsTypes="aaA">
                                      <p:cBhvr>
                                        <p:cTn id="20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00" y="-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build="p"/>
      <p:bldP spid="7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to read numbers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writing numbers as words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371421"/>
            <a:ext cx="77724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read numbers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writing numbers as words.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4686300" y="2114550"/>
            <a:ext cx="60579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15 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standard form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1" name="Text Placeholder 3"/>
          <p:cNvSpPr txBox="1">
            <a:spLocks/>
          </p:cNvSpPr>
          <p:nvPr/>
        </p:nvSpPr>
        <p:spPr bwMode="auto">
          <a:xfrm>
            <a:off x="457200" y="971550"/>
            <a:ext cx="83439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Numbers can be written in standard form, </a:t>
            </a:r>
            <a:r>
              <a:rPr lang="en-US" sz="2800" smtClean="0">
                <a:solidFill>
                  <a:schemeClr val="accent5"/>
                </a:solidFill>
                <a:latin typeface="Orly's Font 2" pitchFamily="66" charset="0"/>
              </a:rPr>
              <a:t>expanded form,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and word form.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 bwMode="auto">
          <a:xfrm>
            <a:off x="4114800" y="3143250"/>
            <a:ext cx="16002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+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4572000" y="2571750"/>
            <a:ext cx="22860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5029200" y="2571750"/>
            <a:ext cx="22860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3"/>
          <p:cNvSpPr txBox="1">
            <a:spLocks/>
          </p:cNvSpPr>
          <p:nvPr/>
        </p:nvSpPr>
        <p:spPr bwMode="auto">
          <a:xfrm>
            <a:off x="5029200" y="3143250"/>
            <a:ext cx="4953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1028700" y="2343150"/>
            <a:ext cx="1828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 ten and 5 ones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5486400" y="3028950"/>
            <a:ext cx="33147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expanded form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3771900" y="3943350"/>
            <a:ext cx="1828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fifteen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5372100" y="3943350"/>
            <a:ext cx="33147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word form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29"/>
          <p:cNvGrpSpPr>
            <a:grpSpLocks noChangeAspect="1"/>
          </p:cNvGrpSpPr>
          <p:nvPr/>
        </p:nvGrpSpPr>
        <p:grpSpPr>
          <a:xfrm>
            <a:off x="457200" y="2571750"/>
            <a:ext cx="225786" cy="2200044"/>
            <a:chOff x="3882188" y="2366825"/>
            <a:chExt cx="182880" cy="1781967"/>
          </a:xfrm>
          <a:solidFill>
            <a:schemeClr val="accent1"/>
          </a:solidFill>
        </p:grpSpPr>
        <p:sp>
          <p:nvSpPr>
            <p:cNvPr id="31" name="Rectangle 30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1" name="Rectangle 40"/>
          <p:cNvSpPr>
            <a:spLocks noChangeAspect="1"/>
          </p:cNvSpPr>
          <p:nvPr/>
        </p:nvSpPr>
        <p:spPr>
          <a:xfrm>
            <a:off x="1257300" y="3486150"/>
            <a:ext cx="229722" cy="22972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>
            <a:spLocks noChangeAspect="1"/>
          </p:cNvSpPr>
          <p:nvPr/>
        </p:nvSpPr>
        <p:spPr>
          <a:xfrm>
            <a:off x="1600200" y="3486150"/>
            <a:ext cx="229722" cy="22972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>
            <a:spLocks noChangeAspect="1"/>
          </p:cNvSpPr>
          <p:nvPr/>
        </p:nvSpPr>
        <p:spPr>
          <a:xfrm>
            <a:off x="1257300" y="3829050"/>
            <a:ext cx="229722" cy="22972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>
            <a:spLocks noChangeAspect="1"/>
          </p:cNvSpPr>
          <p:nvPr/>
        </p:nvSpPr>
        <p:spPr>
          <a:xfrm>
            <a:off x="1600200" y="3829050"/>
            <a:ext cx="229722" cy="22972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>
            <a:spLocks noChangeAspect="1"/>
          </p:cNvSpPr>
          <p:nvPr/>
        </p:nvSpPr>
        <p:spPr>
          <a:xfrm>
            <a:off x="1425612" y="4171950"/>
            <a:ext cx="229722" cy="22972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21" grpId="0"/>
      <p:bldP spid="22" grpId="0"/>
      <p:bldP spid="25" grpId="0"/>
      <p:bldP spid="26" grpId="0" build="p"/>
      <p:bldP spid="27" grpId="0" build="p"/>
      <p:bldP spid="28" grpId="0" build="p"/>
      <p:bldP spid="29" grpId="0" build="p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0" y="1085850"/>
            <a:ext cx="83439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you read a number you read from left to right – just like reading words.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371600" y="2343150"/>
            <a:ext cx="1828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52</a:t>
            </a:r>
          </a:p>
          <a:p>
            <a:pPr marL="0" indent="0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800100" y="3486150"/>
            <a:ext cx="33147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fifty-two</a:t>
            </a:r>
          </a:p>
          <a:p>
            <a:pPr marL="0" indent="0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6515100" y="2343150"/>
            <a:ext cx="1828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15</a:t>
            </a:r>
          </a:p>
          <a:p>
            <a:pPr marL="0" indent="0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6080478" y="3529896"/>
            <a:ext cx="33147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fif</a:t>
            </a:r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</a:rPr>
              <a:t>teen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(5 + 10)</a:t>
            </a:r>
          </a:p>
          <a:p>
            <a:pPr marL="0" indent="0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1371600" y="2800350"/>
            <a:ext cx="22860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1828800" y="2800350"/>
            <a:ext cx="22860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3393723" y="2343150"/>
            <a:ext cx="1828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79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2902656" y="3486150"/>
            <a:ext cx="33147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seventy-nine</a:t>
            </a:r>
          </a:p>
          <a:p>
            <a:pPr marL="0" indent="0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4000500" y="2800350"/>
            <a:ext cx="22860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457700" y="2800350"/>
            <a:ext cx="34290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6491112" y="2800350"/>
            <a:ext cx="34290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6719712" y="2800350"/>
            <a:ext cx="34290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  <p:bldP spid="8" grpId="0" build="p"/>
      <p:bldP spid="11" grpId="0" build="p"/>
      <p:bldP spid="1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0" y="1234440"/>
            <a:ext cx="845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Two types of numbers are tricky to write.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800100" y="2515305"/>
            <a:ext cx="33147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13, 14, 15…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fif</a:t>
            </a:r>
            <a:r>
              <a:rPr lang="en-US" sz="2800" b="1" u="sng" dirty="0" smtClean="0">
                <a:solidFill>
                  <a:schemeClr val="accent3"/>
                </a:solidFill>
                <a:latin typeface="Orly's Font 2" pitchFamily="66" charset="0"/>
              </a:rPr>
              <a:t>teen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571500" y="3486150"/>
            <a:ext cx="35433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teen stands for 10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so 15 = 5 + 10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571500" y="1885950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Teens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5486400" y="1885950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Tens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4914900" y="2571750"/>
            <a:ext cx="33147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20, 30, 40,50…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twen</a:t>
            </a:r>
            <a:r>
              <a:rPr lang="en-US" sz="2800" b="1" u="sng" dirty="0" smtClean="0">
                <a:solidFill>
                  <a:schemeClr val="accent3"/>
                </a:solidFill>
                <a:latin typeface="Orly's Font 2" pitchFamily="66" charset="0"/>
              </a:rPr>
              <a:t>ty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5029200" y="3600450"/>
            <a:ext cx="35433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err="1" smtClean="0">
                <a:solidFill>
                  <a:schemeClr val="accent1"/>
                </a:solidFill>
                <a:latin typeface="Orly's Font 2" pitchFamily="66" charset="0"/>
              </a:rPr>
              <a:t>ty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stands for 10’s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so 20 = 2 tens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  <p:bldP spid="7" grpId="0" build="p"/>
      <p:bldP spid="8" grpId="0" build="p"/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7155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model can help us decide how to write a number as words.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2686050"/>
            <a:ext cx="114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725</a:t>
            </a:r>
            <a:r>
              <a:rPr lang="en-US" sz="2800" dirty="0" smtClean="0">
                <a:latin typeface="Orly's Font 2" pitchFamily="66" charset="0"/>
              </a:rPr>
              <a:t>   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2971800" y="21145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43300" y="21145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971800" y="26860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43300" y="26860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71800" y="32575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914900" y="2228850"/>
            <a:ext cx="0" cy="6858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372100" y="2228850"/>
            <a:ext cx="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3"/>
          <p:cNvSpPr/>
          <p:nvPr/>
        </p:nvSpPr>
        <p:spPr>
          <a:xfrm>
            <a:off x="5575998" y="234315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5575998" y="257175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5575998" y="302895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5575998" y="280035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5575998" y="325755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43300" y="32575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114800" y="29146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1257300" y="4171950"/>
            <a:ext cx="5600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seven hundred twenty-five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5029200" y="2228850"/>
            <a:ext cx="0" cy="6858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2628900" y="3829050"/>
            <a:ext cx="685800" cy="3429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4914900" y="3028950"/>
            <a:ext cx="114300" cy="11430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5486400" y="3486150"/>
            <a:ext cx="571500" cy="6858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2060211" y="3477681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700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4250268" y="2343150"/>
            <a:ext cx="800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20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5829300" y="234315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build="p"/>
      <p:bldP spid="30" grpId="0" build="p"/>
      <p:bldP spid="31" grpId="0" build="p"/>
      <p:bldP spid="3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00400" y="971550"/>
            <a:ext cx="114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518</a:t>
            </a:r>
            <a:r>
              <a:rPr lang="en-US" sz="2800" dirty="0" smtClean="0">
                <a:latin typeface="Orly's Font 2" pitchFamily="66" charset="0"/>
              </a:rPr>
              <a:t>   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2286000" y="20002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57500" y="20002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0" y="25717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57500" y="25717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0" y="31432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686300" y="2114550"/>
            <a:ext cx="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10"/>
          <p:cNvSpPr/>
          <p:nvPr/>
        </p:nvSpPr>
        <p:spPr>
          <a:xfrm>
            <a:off x="4890198" y="222885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4890198" y="245745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4890198" y="291465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4890198" y="268605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4890198" y="314325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571500" y="4057650"/>
            <a:ext cx="3429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five hundred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4229100" y="2114550"/>
            <a:ext cx="0" cy="6858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23" idx="2"/>
          </p:cNvCxnSpPr>
          <p:nvPr/>
        </p:nvCxnSpPr>
        <p:spPr>
          <a:xfrm>
            <a:off x="1600200" y="3486150"/>
            <a:ext cx="34290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4778022" y="3851628"/>
            <a:ext cx="1028700" cy="2286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1028700" y="3028950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500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3953934" y="3417006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5143500" y="2241549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5143500" y="245745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5143500" y="268605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4572000" y="3428295"/>
            <a:ext cx="800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 8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2" name="Picture 31" descr="Zim 1.png"/>
          <p:cNvPicPr>
            <a:picLocks noChangeAspect="1"/>
          </p:cNvPicPr>
          <p:nvPr/>
        </p:nvPicPr>
        <p:blipFill>
          <a:blip r:embed="rId2" cstate="print"/>
          <a:srcRect l="38750" r="40000" b="3311"/>
          <a:stretch>
            <a:fillRect/>
          </a:stretch>
        </p:blipFill>
        <p:spPr>
          <a:xfrm>
            <a:off x="7315200" y="400050"/>
            <a:ext cx="1600200" cy="4093598"/>
          </a:xfrm>
          <a:prstGeom prst="rect">
            <a:avLst/>
          </a:prstGeom>
        </p:spPr>
      </p:pic>
      <p:sp>
        <p:nvSpPr>
          <p:cNvPr id="33" name="Oval Callout 32"/>
          <p:cNvSpPr/>
          <p:nvPr/>
        </p:nvSpPr>
        <p:spPr>
          <a:xfrm flipH="1">
            <a:off x="5029200" y="285750"/>
            <a:ext cx="2353709" cy="16002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143500" y="514350"/>
            <a:ext cx="21717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We write the words for each part of the number.</a:t>
            </a:r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4515555" y="3428295"/>
            <a:ext cx="2171700" cy="536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+    = 18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 bwMode="auto">
          <a:xfrm>
            <a:off x="2971800" y="405765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eighteen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build="p"/>
      <p:bldP spid="23" grpId="0" build="p"/>
      <p:bldP spid="25" grpId="0" build="p"/>
      <p:bldP spid="28" grpId="0" animBg="1"/>
      <p:bldP spid="29" grpId="0" animBg="1"/>
      <p:bldP spid="30" grpId="0" animBg="1"/>
      <p:bldP spid="31" grpId="0" build="p"/>
      <p:bldP spid="33" grpId="0" animBg="1"/>
      <p:bldP spid="34" grpId="0"/>
      <p:bldP spid="35" grpId="0" build="p"/>
      <p:bldP spid="4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400300" y="1085850"/>
            <a:ext cx="6400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705 is written as seven hundred zero five.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343400" y="2343150"/>
            <a:ext cx="114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705</a:t>
            </a:r>
            <a:r>
              <a:rPr lang="en-US" sz="2800" dirty="0" smtClean="0">
                <a:latin typeface="Orly's Font 2" pitchFamily="66" charset="0"/>
              </a:rPr>
              <a:t>   </a:t>
            </a:r>
            <a:endParaRPr lang="en-US" sz="2800" dirty="0"/>
          </a:p>
        </p:txBody>
      </p:sp>
      <p:sp>
        <p:nvSpPr>
          <p:cNvPr id="6" name="Rectangle 5"/>
          <p:cNvSpPr/>
          <p:nvPr/>
        </p:nvSpPr>
        <p:spPr>
          <a:xfrm>
            <a:off x="800100" y="18859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71600" y="18859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00100" y="24574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71600" y="24574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00100" y="30289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71600" y="30289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43100" y="26860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2549850" y="1912758"/>
            <a:ext cx="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3"/>
          <p:cNvSpPr/>
          <p:nvPr/>
        </p:nvSpPr>
        <p:spPr>
          <a:xfrm>
            <a:off x="2753748" y="2027058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2753748" y="2255658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2753748" y="2712858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2753748" y="2484258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2753748" y="2941458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1266" name="Picture 2" descr="https://lh4.googleusercontent.com/EvclZLRsI4xz-Uk5JKwxEMAbUUYC6yJ0XbAx-2PpkMe-k7iLEA-yrD4DGMechCQMVZFyZ-0Nfed_mXerVZOtz5jPZsHQZiVQVBH8KVB6QXOPMBNMi2o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971550"/>
            <a:ext cx="1028700" cy="1074085"/>
          </a:xfrm>
          <a:prstGeom prst="rect">
            <a:avLst/>
          </a:prstGeom>
          <a:noFill/>
        </p:spPr>
      </p:pic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3086100" y="3371850"/>
            <a:ext cx="5829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write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seven hundred five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911580" y="3600450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700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2514600" y="3257550"/>
            <a:ext cx="3429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build="p"/>
      <p:bldP spid="21" grpId="0" build="p"/>
      <p:bldP spid="2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lh3.googleusercontent.com/Ne_7UlEpCvqcPuDJYVPhWaon3s5ouCXMMw7PujL06oNqkvWrPkoXl-b6OgmdyiWV2JN7Ke4k_JcxqG9taU8e17M5enZJnWAUFCMc2Gd2c44ocTspq0_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rot="274706">
            <a:off x="2808011" y="2294578"/>
            <a:ext cx="1714500" cy="169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Zim 1.png"/>
          <p:cNvPicPr>
            <a:picLocks noChangeAspect="1"/>
          </p:cNvPicPr>
          <p:nvPr/>
        </p:nvPicPr>
        <p:blipFill>
          <a:blip r:embed="rId4" cstate="print"/>
          <a:srcRect l="38750" r="40000" b="3311"/>
          <a:stretch>
            <a:fillRect/>
          </a:stretch>
        </p:blipFill>
        <p:spPr>
          <a:xfrm>
            <a:off x="7543800" y="285750"/>
            <a:ext cx="1390286" cy="3556600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 flipH="1" flipV="1">
            <a:off x="5143500" y="1771650"/>
            <a:ext cx="2353709" cy="16002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72100" y="2114550"/>
            <a:ext cx="2171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So how do I write 49 hops as words?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29000" y="742950"/>
            <a:ext cx="0" cy="6858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457700" y="627240"/>
            <a:ext cx="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>
            <a:off x="4661598" y="74154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4661598" y="97014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4661598" y="142734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4661598" y="119874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4661598" y="165594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3657600" y="742950"/>
            <a:ext cx="0" cy="6858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886200" y="742950"/>
            <a:ext cx="0" cy="6858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114800" y="742950"/>
            <a:ext cx="0" cy="6858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17"/>
          <p:cNvSpPr/>
          <p:nvPr/>
        </p:nvSpPr>
        <p:spPr>
          <a:xfrm>
            <a:off x="5045421" y="747174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5045421" y="967308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5045421" y="1187442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5045421" y="1407576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228600" y="4057650"/>
            <a:ext cx="857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grasshopper </a:t>
            </a:r>
            <a:r>
              <a:rPr lang="en-US" sz="2800" smtClean="0">
                <a:solidFill>
                  <a:schemeClr val="accent1"/>
                </a:solidFill>
                <a:latin typeface="Orly's Font 2" pitchFamily="66" charset="0"/>
              </a:rPr>
              <a:t>hopped </a:t>
            </a:r>
            <a:r>
              <a:rPr lang="en-US" sz="2800" u="sng" smtClean="0">
                <a:solidFill>
                  <a:schemeClr val="accent1"/>
                </a:solidFill>
                <a:latin typeface="Orly's Font 2" pitchFamily="66" charset="0"/>
              </a:rPr>
              <a:t>forty-nine</a:t>
            </a:r>
            <a:r>
              <a:rPr lang="en-US" sz="280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times.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3438879" y="227895"/>
            <a:ext cx="800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40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4636914" y="284340"/>
            <a:ext cx="3429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9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27999E-6 C -0.03924 -0.12889 -0.0783 -0.25778 -0.10122 -0.26549 C -0.12431 -0.2732 -0.12222 -0.04563 -0.1382 -0.04625 C -0.15417 -0.04687 -0.17552 -0.26487 -0.19757 -0.26981 C -0.21962 -0.27474 -0.25816 -0.10885 -0.27031 -0.07678 " pathEditMode="relative" ptsTypes="aaa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0" grpId="0" animBg="1"/>
      <p:bldP spid="11" grpId="0" animBg="1"/>
      <p:bldP spid="12" grpId="0" animBg="1"/>
      <p:bldP spid="13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build="p"/>
      <p:bldP spid="23" grpId="0" build="p"/>
      <p:bldP spid="2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25507</TotalTime>
  <Words>252</Words>
  <Application>Microsoft Office PowerPoint</Application>
  <PresentationFormat>On-screen Show (16:9)</PresentationFormat>
  <Paragraphs>65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Courier New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291</cp:revision>
  <dcterms:created xsi:type="dcterms:W3CDTF">2011-06-12T17:04:43Z</dcterms:created>
  <dcterms:modified xsi:type="dcterms:W3CDTF">2015-06-07T13:33:14Z</dcterms:modified>
</cp:coreProperties>
</file>